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78" r:id="rId12"/>
    <p:sldId id="271" r:id="rId13"/>
    <p:sldId id="279" r:id="rId14"/>
    <p:sldId id="280" r:id="rId15"/>
    <p:sldId id="281" r:id="rId16"/>
    <p:sldId id="282" r:id="rId17"/>
    <p:sldId id="283" r:id="rId18"/>
    <p:sldId id="284" r:id="rId19"/>
    <p:sldId id="267" r:id="rId20"/>
    <p:sldId id="285" r:id="rId21"/>
    <p:sldId id="290" r:id="rId22"/>
    <p:sldId id="291" r:id="rId23"/>
    <p:sldId id="292" r:id="rId24"/>
    <p:sldId id="268" r:id="rId25"/>
    <p:sldId id="286" r:id="rId26"/>
    <p:sldId id="289" r:id="rId27"/>
    <p:sldId id="287" r:id="rId28"/>
    <p:sldId id="288" r:id="rId29"/>
    <p:sldId id="273" r:id="rId30"/>
    <p:sldId id="269" r:id="rId31"/>
    <p:sldId id="270" r:id="rId32"/>
    <p:sldId id="272" r:id="rId33"/>
    <p:sldId id="274" r:id="rId34"/>
    <p:sldId id="275" r:id="rId35"/>
    <p:sldId id="276" r:id="rId36"/>
    <p:sldId id="277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jpg>
</file>

<file path=ppt/media/image20.png>
</file>

<file path=ppt/media/image23.png>
</file>

<file path=ppt/media/image24.jpg>
</file>

<file path=ppt/media/image25.jpg>
</file>

<file path=ppt/media/image26.jpg>
</file>

<file path=ppt/media/image27.png>
</file>

<file path=ppt/media/image3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198CE-AFA1-C84D-96C3-99193CB717E8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0F5D22-771B-FC49-B4A1-2F08F58DB5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367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970F04-0D54-924F-8759-12FC6E5C53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3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30,000 unique species in </a:t>
            </a:r>
            <a:r>
              <a:rPr lang="en-US" dirty="0" err="1"/>
              <a:t>rhizosphere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953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50,000 pairings were monitored for inhibitory activity.</a:t>
            </a:r>
          </a:p>
          <a:p>
            <a:r>
              <a:rPr lang="en-US" dirty="0"/>
              <a:t>Compound 12 = </a:t>
            </a:r>
            <a:r>
              <a:rPr lang="en-US" dirty="0" err="1"/>
              <a:t>macrobrevin</a:t>
            </a:r>
            <a:r>
              <a:rPr lang="en-US" dirty="0"/>
              <a:t> (structure novel, trans-AT PKS-derived)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17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Widespread, &gt;24 strains from diverse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07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Widespread, &gt;24 strains from diverse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07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Widespread, &gt;24 strains from diverse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07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Widespread, &gt;24 strains from diverse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07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Widespread, &gt;24 strains from diverse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07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Widespread, &gt;24 strains from diverse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07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Widespread, &gt;24 strains from diverse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07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Widespread, &gt;24 strains from diverse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0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Farmers</a:t>
            </a:r>
            <a:r>
              <a:rPr lang="en-US" baseline="0" dirty="0"/>
              <a:t> will need to produce more food in the next 50 years than in the past 10,000 years combined.</a:t>
            </a:r>
          </a:p>
          <a:p>
            <a:pPr marL="228600" indent="-228600">
              <a:buAutoNum type="arabicParenR"/>
            </a:pPr>
            <a:r>
              <a:rPr lang="en-US" baseline="0" dirty="0"/>
              <a:t>Freeze agriculture’s footprint. 2) Grow more on farms we’ve got. 3) Use resources more efficiently. 4) Shift diets. 5) Reduce waste.</a:t>
            </a:r>
          </a:p>
          <a:p>
            <a:pPr marL="0" indent="0">
              <a:buNone/>
            </a:pPr>
            <a:r>
              <a:rPr lang="en-US" baseline="0" dirty="0"/>
              <a:t>In the words of Matt Damon, “We are going to have to science the shit out of this.”</a:t>
            </a:r>
          </a:p>
          <a:p>
            <a:pPr marL="0" indent="0">
              <a:buNone/>
            </a:pPr>
            <a:r>
              <a:rPr lang="en-US" baseline="0" dirty="0"/>
              <a:t>Commensals: influence the plant ecosystem, impacts plant </a:t>
            </a:r>
            <a:r>
              <a:rPr lang="en-US" baseline="0" dirty="0" err="1"/>
              <a:t>microbiome</a:t>
            </a:r>
            <a:r>
              <a:rPr lang="en-US" baseline="0" dirty="0"/>
              <a:t> composition</a:t>
            </a:r>
          </a:p>
          <a:p>
            <a:pPr marL="0" indent="0">
              <a:buNone/>
            </a:pPr>
            <a:r>
              <a:rPr lang="en-US" baseline="0" dirty="0" err="1"/>
              <a:t>Beneficials</a:t>
            </a:r>
            <a:r>
              <a:rPr lang="en-US" baseline="0" dirty="0"/>
              <a:t>: nutrient supplementation (P/N), protection from pests and disease, enhance root growth, environmental 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71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30,000 unique species in rhizosphere</a:t>
            </a:r>
          </a:p>
          <a:p>
            <a:r>
              <a:rPr lang="en-US" dirty="0"/>
              <a:t>Farmers</a:t>
            </a:r>
            <a:r>
              <a:rPr lang="en-US" baseline="0" dirty="0"/>
              <a:t> will need to produce more food in the next 50 years than in the past 10,000 years combined.</a:t>
            </a:r>
          </a:p>
          <a:p>
            <a:pPr marL="228600" indent="-228600">
              <a:buAutoNum type="arabicParenR"/>
            </a:pPr>
            <a:r>
              <a:rPr lang="en-US" baseline="0" dirty="0"/>
              <a:t>Freeze agriculture’s footprint. 2) Grow more on farms we’ve got. 3) Use resources more efficiently. 4) Shift diets. 5) Reduce waste.</a:t>
            </a:r>
          </a:p>
          <a:p>
            <a:pPr marL="0" indent="0">
              <a:buNone/>
            </a:pPr>
            <a:r>
              <a:rPr lang="en-US" baseline="0" dirty="0"/>
              <a:t>In the words of Matt Damon, “We are going to have to science the shit out of this.”</a:t>
            </a:r>
          </a:p>
          <a:p>
            <a:pPr marL="0" indent="0">
              <a:buNone/>
            </a:pPr>
            <a:r>
              <a:rPr lang="en-US" baseline="0" dirty="0"/>
              <a:t>Commensals: influence the plant ecosystem, impacts plant microbiome composition</a:t>
            </a:r>
          </a:p>
          <a:p>
            <a:pPr marL="0" indent="0">
              <a:buNone/>
            </a:pPr>
            <a:r>
              <a:rPr lang="en-US" baseline="0" dirty="0" err="1"/>
              <a:t>Beneficials</a:t>
            </a:r>
            <a:r>
              <a:rPr lang="en-US" baseline="0" dirty="0"/>
              <a:t>: nutrient supplementation (P/N), protection from pests and disease, enhance root growth, environmental 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953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Argentine peanuts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828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</a:t>
            </a:r>
            <a:r>
              <a:rPr lang="en-US" baseline="0" dirty="0"/>
              <a:t> shows soybean growth boost by Rhizobia.</a:t>
            </a:r>
          </a:p>
          <a:p>
            <a:r>
              <a:rPr lang="en-US" baseline="0" dirty="0" err="1"/>
              <a:t>Methylobacteria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48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</a:t>
            </a:r>
            <a:r>
              <a:rPr lang="en-US" baseline="0" dirty="0"/>
              <a:t> shows soybean growth boost by Rhizobia.</a:t>
            </a:r>
          </a:p>
          <a:p>
            <a:r>
              <a:rPr lang="en-US" baseline="0" dirty="0" err="1"/>
              <a:t>Methylobacteria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48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Surfactin</a:t>
            </a:r>
            <a:r>
              <a:rPr lang="en-US" dirty="0"/>
              <a:t>, </a:t>
            </a:r>
            <a:r>
              <a:rPr lang="en-US" dirty="0" err="1"/>
              <a:t>difficidin</a:t>
            </a:r>
            <a:r>
              <a:rPr lang="en-US" dirty="0"/>
              <a:t>, </a:t>
            </a:r>
            <a:r>
              <a:rPr lang="en-US" dirty="0" err="1"/>
              <a:t>anticapsin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treats powdery mildew on grapes</a:t>
            </a:r>
          </a:p>
          <a:p>
            <a:r>
              <a:rPr lang="en-US" dirty="0" err="1"/>
              <a:t>GroBig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feed pellets for chickens,</a:t>
            </a:r>
            <a:r>
              <a:rPr lang="en-US" baseline="0" dirty="0"/>
              <a:t> probiotic in poop as crop fertilizer</a:t>
            </a:r>
            <a:endParaRPr lang="en-US" dirty="0"/>
          </a:p>
          <a:p>
            <a:r>
              <a:rPr lang="en-US" dirty="0" err="1"/>
              <a:t>Biopesticide</a:t>
            </a:r>
            <a:r>
              <a:rPr lang="en-US" dirty="0"/>
              <a:t> market will be worth 6.6 billion by 2020.</a:t>
            </a:r>
          </a:p>
          <a:p>
            <a:r>
              <a:rPr lang="en-US" dirty="0"/>
              <a:t>Nutrient fixation, bioremediation, pathogen suppression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48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Dictyostelium</a:t>
            </a:r>
            <a:r>
              <a:rPr lang="en-US" dirty="0"/>
              <a:t> </a:t>
            </a:r>
            <a:r>
              <a:rPr lang="en-US" dirty="0" err="1"/>
              <a:t>discoideum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bacterivorous</a:t>
            </a:r>
            <a:r>
              <a:rPr lang="en-US" dirty="0"/>
              <a:t> amoeba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24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83076-62EF-6643-AAB4-36945D12EE0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24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257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2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043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6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715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6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48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8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96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04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2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D7B17-79AA-B244-84DC-BD024145F6FB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DE15A-9DE2-7947-94F6-586409A7F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4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Word_Document.docx"/><Relationship Id="rId5" Type="http://schemas.openxmlformats.org/officeDocument/2006/relationships/image" Target="../media/image22.emf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package" Target="../embeddings/Microsoft_Word_Document1.docx"/><Relationship Id="rId4" Type="http://schemas.openxmlformats.org/officeDocument/2006/relationships/image" Target="../media/image2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eld_open_rev1000-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19659">
            <a:off x="4174304" y="-965387"/>
            <a:ext cx="7195687" cy="8190001"/>
          </a:xfrm>
          <a:prstGeom prst="rect">
            <a:avLst/>
          </a:prstGeom>
        </p:spPr>
      </p:pic>
      <p:sp>
        <p:nvSpPr>
          <p:cNvPr id="317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5213" y="304800"/>
            <a:ext cx="8784326" cy="20574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US" sz="4800" b="1" dirty="0">
                <a:cs typeface="Constantia"/>
              </a:rPr>
              <a:t>How </a:t>
            </a:r>
            <a:r>
              <a:rPr lang="en-US" sz="4800" b="1">
                <a:cs typeface="Constantia"/>
              </a:rPr>
              <a:t>to crush your</a:t>
            </a:r>
            <a:br>
              <a:rPr lang="en-US" sz="4800" b="1" dirty="0">
                <a:cs typeface="Constantia"/>
              </a:rPr>
            </a:br>
            <a:r>
              <a:rPr lang="en-US" sz="4800" b="1" dirty="0">
                <a:cs typeface="Constantia"/>
              </a:rPr>
              <a:t>pre-thesis talk</a:t>
            </a:r>
            <a:endParaRPr lang="el-GR" sz="4800" b="1" i="1" dirty="0">
              <a:solidFill>
                <a:srgbClr val="FF0000"/>
              </a:solidFill>
              <a:cs typeface="Arial" charset="0"/>
            </a:endParaRP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5213" y="2956443"/>
            <a:ext cx="4593258" cy="1764728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  <a:defRPr/>
            </a:pPr>
            <a:r>
              <a:rPr lang="en-US" b="1" dirty="0">
                <a:solidFill>
                  <a:schemeClr val="tx1"/>
                </a:solidFill>
                <a:latin typeface="+mj-lt"/>
                <a:cs typeface="Constantia"/>
              </a:rPr>
              <a:t>Timothy A. Wencewicz</a:t>
            </a:r>
          </a:p>
          <a:p>
            <a:pPr algn="l">
              <a:lnSpc>
                <a:spcPct val="80000"/>
              </a:lnSpc>
              <a:defRPr/>
            </a:pPr>
            <a:endParaRPr lang="en-US" sz="400" b="1" dirty="0">
              <a:latin typeface="+mj-lt"/>
              <a:cs typeface="Constantia"/>
            </a:endParaRPr>
          </a:p>
          <a:p>
            <a:pPr algn="l">
              <a:lnSpc>
                <a:spcPct val="80000"/>
              </a:lnSpc>
              <a:defRPr/>
            </a:pPr>
            <a:r>
              <a:rPr lang="en-US" sz="2000" dirty="0">
                <a:solidFill>
                  <a:schemeClr val="tx1"/>
                </a:solidFill>
                <a:latin typeface="+mj-lt"/>
                <a:cs typeface="Constantia"/>
              </a:rPr>
              <a:t>Associate Professor</a:t>
            </a:r>
          </a:p>
          <a:p>
            <a:pPr algn="l">
              <a:lnSpc>
                <a:spcPct val="80000"/>
              </a:lnSpc>
              <a:defRPr/>
            </a:pPr>
            <a:r>
              <a:rPr lang="en-US" sz="2000" dirty="0">
                <a:solidFill>
                  <a:schemeClr val="tx1"/>
                </a:solidFill>
                <a:latin typeface="+mj-lt"/>
                <a:cs typeface="Constantia"/>
              </a:rPr>
              <a:t>Department of Chemistry</a:t>
            </a:r>
          </a:p>
          <a:p>
            <a:pPr algn="l">
              <a:lnSpc>
                <a:spcPct val="80000"/>
              </a:lnSpc>
              <a:defRPr/>
            </a:pPr>
            <a:r>
              <a:rPr lang="en-US" sz="2000" dirty="0">
                <a:solidFill>
                  <a:schemeClr val="tx1"/>
                </a:solidFill>
                <a:latin typeface="+mj-lt"/>
                <a:cs typeface="Constantia"/>
              </a:rPr>
              <a:t>College of Arts &amp; Sciences</a:t>
            </a:r>
          </a:p>
          <a:p>
            <a:pPr algn="l">
              <a:lnSpc>
                <a:spcPct val="80000"/>
              </a:lnSpc>
              <a:defRPr/>
            </a:pPr>
            <a:r>
              <a:rPr lang="en-US" sz="2000" dirty="0">
                <a:solidFill>
                  <a:schemeClr val="tx1"/>
                </a:solidFill>
                <a:latin typeface="+mj-lt"/>
                <a:cs typeface="Constantia"/>
              </a:rPr>
              <a:t>Washington University in St. Louis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52945" y="5540272"/>
            <a:ext cx="4419796" cy="1063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80000"/>
              </a:lnSpc>
              <a:defRPr/>
            </a:pPr>
            <a:r>
              <a:rPr lang="en-US" sz="2800" dirty="0">
                <a:latin typeface="+mj-lt"/>
                <a:cs typeface="Constantia"/>
              </a:rPr>
              <a:t>GSWC Pre-Thesis Workshop</a:t>
            </a:r>
          </a:p>
          <a:p>
            <a:pPr>
              <a:lnSpc>
                <a:spcPct val="80000"/>
              </a:lnSpc>
              <a:defRPr/>
            </a:pPr>
            <a:r>
              <a:rPr lang="en-US" sz="2800" dirty="0">
                <a:latin typeface="+mj-lt"/>
                <a:cs typeface="Constantia"/>
              </a:rPr>
              <a:t>Oct. </a:t>
            </a:r>
            <a:r>
              <a:rPr lang="en-US" sz="2800">
                <a:latin typeface="+mj-lt"/>
                <a:cs typeface="Constantia"/>
              </a:rPr>
              <a:t>23, 2024</a:t>
            </a:r>
            <a:endParaRPr lang="en-US" sz="2800" dirty="0">
              <a:latin typeface="+mj-lt"/>
              <a:cs typeface="Constantia"/>
            </a:endParaRPr>
          </a:p>
        </p:txBody>
      </p:sp>
    </p:spTree>
    <p:extLst>
      <p:ext uri="{BB962C8B-B14F-4D97-AF65-F5344CB8AC3E}">
        <p14:creationId xmlns:p14="http://schemas.microsoft.com/office/powerpoint/2010/main" val="1098599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3. Identify knowledge gaps (and describe why they must be filled to advance the field).</a:t>
            </a:r>
          </a:p>
        </p:txBody>
      </p:sp>
    </p:spTree>
    <p:extLst>
      <p:ext uri="{BB962C8B-B14F-4D97-AF65-F5344CB8AC3E}">
        <p14:creationId xmlns:p14="http://schemas.microsoft.com/office/powerpoint/2010/main" val="1363841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084" y="0"/>
            <a:ext cx="5077305" cy="1674208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Plant Probiotics</a:t>
            </a:r>
            <a:br>
              <a:rPr lang="en-US" dirty="0"/>
            </a:br>
            <a:r>
              <a:rPr lang="en-US" dirty="0"/>
              <a:t>(seed treatments)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947288" y="522060"/>
            <a:ext cx="21282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$4.7 Billion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Market in 2018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417" y="2020595"/>
            <a:ext cx="1928074" cy="293608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1651" y="2020595"/>
            <a:ext cx="1975347" cy="293608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5476033" y="5110696"/>
            <a:ext cx="346345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newleafsym.com</a:t>
            </a:r>
            <a:r>
              <a:rPr lang="en-US" sz="1400" dirty="0"/>
              <a:t>/see-what-</a:t>
            </a:r>
            <a:r>
              <a:rPr lang="en-US" sz="1400" dirty="0" err="1"/>
              <a:t>terrasym</a:t>
            </a:r>
            <a:r>
              <a:rPr lang="en-US" sz="1400" dirty="0"/>
              <a:t>-technology-looks-like/terrasym-401/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83189" y="5818582"/>
            <a:ext cx="2334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00FF"/>
                </a:solidFill>
              </a:rPr>
              <a:t>Terrasym</a:t>
            </a:r>
            <a:r>
              <a:rPr lang="en-US" sz="2000" b="1" dirty="0">
                <a:solidFill>
                  <a:srgbClr val="0000FF"/>
                </a:solidFill>
              </a:rPr>
              <a:t> (</a:t>
            </a:r>
            <a:r>
              <a:rPr lang="en-US" sz="2000" b="1" dirty="0" err="1">
                <a:solidFill>
                  <a:srgbClr val="0000FF"/>
                </a:solidFill>
              </a:rPr>
              <a:t>NewLeaf</a:t>
            </a:r>
            <a:r>
              <a:rPr lang="en-US" sz="2000" b="1" dirty="0">
                <a:solidFill>
                  <a:srgbClr val="0000FF"/>
                </a:solidFill>
              </a:rPr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1584" y="1875443"/>
            <a:ext cx="500649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Needs:</a:t>
            </a:r>
          </a:p>
          <a:p>
            <a:endParaRPr lang="en-US" b="1" dirty="0"/>
          </a:p>
          <a:p>
            <a:pPr marL="285750" indent="-285750">
              <a:buFontTx/>
              <a:buChar char="-"/>
            </a:pPr>
            <a:r>
              <a:rPr lang="en-US" dirty="0"/>
              <a:t>More robust probiotic strains.</a:t>
            </a:r>
          </a:p>
          <a:p>
            <a:pPr marL="285750" indent="-285750">
              <a:buFontTx/>
              <a:buChar char="-"/>
            </a:pPr>
            <a:r>
              <a:rPr lang="en-US" dirty="0"/>
              <a:t>Defined genetic strain lines.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Defined metabolic signatures.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Broad soil tolerance.</a:t>
            </a:r>
          </a:p>
          <a:p>
            <a:pPr marL="285750" indent="-285750">
              <a:buFontTx/>
              <a:buChar char="-"/>
            </a:pPr>
            <a:r>
              <a:rPr lang="en-US" dirty="0"/>
              <a:t>Naturally selected, not engineered.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b="1" dirty="0"/>
              <a:t>Questions:</a:t>
            </a:r>
          </a:p>
          <a:p>
            <a:endParaRPr lang="en-US" b="1" dirty="0"/>
          </a:p>
          <a:p>
            <a:pPr marL="285750" indent="-285750">
              <a:buFontTx/>
              <a:buChar char="-"/>
            </a:pPr>
            <a:r>
              <a:rPr lang="en-US" dirty="0"/>
              <a:t>What is the role of a given probiotic strain?</a:t>
            </a:r>
          </a:p>
          <a:p>
            <a:pPr marL="285750" indent="-285750">
              <a:buFontTx/>
              <a:buChar char="-"/>
            </a:pPr>
            <a:r>
              <a:rPr lang="en-US" dirty="0"/>
              <a:t>What molecules are being produced?</a:t>
            </a:r>
          </a:p>
          <a:p>
            <a:pPr marL="285750" indent="-285750">
              <a:buFontTx/>
              <a:buChar char="-"/>
            </a:pPr>
            <a:r>
              <a:rPr lang="en-US" dirty="0"/>
              <a:t>What are the functions of conserved molecules?</a:t>
            </a:r>
          </a:p>
          <a:p>
            <a:pPr marL="285750" indent="-285750">
              <a:buFontTx/>
              <a:buChar char="-"/>
            </a:pPr>
            <a:r>
              <a:rPr lang="en-US" dirty="0"/>
              <a:t>Are probiotics better than chemicals?</a:t>
            </a:r>
          </a:p>
          <a:p>
            <a:pPr marL="285750" indent="-285750">
              <a:buFontTx/>
              <a:buChar char="-"/>
            </a:pPr>
            <a:r>
              <a:rPr lang="en-US" dirty="0"/>
              <a:t>What is the dominate trait providing benefit?</a:t>
            </a:r>
          </a:p>
        </p:txBody>
      </p:sp>
    </p:spTree>
    <p:extLst>
      <p:ext uri="{BB962C8B-B14F-4D97-AF65-F5344CB8AC3E}">
        <p14:creationId xmlns:p14="http://schemas.microsoft.com/office/powerpoint/2010/main" val="2439317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4. Summarize past and current efforts to fill these knowledge gaps.</a:t>
            </a:r>
          </a:p>
        </p:txBody>
      </p:sp>
    </p:spTree>
    <p:extLst>
      <p:ext uri="{BB962C8B-B14F-4D97-AF65-F5344CB8AC3E}">
        <p14:creationId xmlns:p14="http://schemas.microsoft.com/office/powerpoint/2010/main" val="3508061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084" y="0"/>
            <a:ext cx="4575548" cy="1378673"/>
          </a:xfrm>
        </p:spPr>
        <p:txBody>
          <a:bodyPr>
            <a:noAutofit/>
          </a:bodyPr>
          <a:lstStyle/>
          <a:p>
            <a:pPr algn="l"/>
            <a:r>
              <a:rPr lang="en-US" dirty="0" err="1"/>
              <a:t>Biopesticides</a:t>
            </a:r>
            <a:br>
              <a:rPr lang="en-US" dirty="0"/>
            </a:br>
            <a:r>
              <a:rPr lang="en-US" dirty="0"/>
              <a:t>(leaf treatments)</a:t>
            </a:r>
          </a:p>
        </p:txBody>
      </p:sp>
      <p:pic>
        <p:nvPicPr>
          <p:cNvPr id="3" name="Picture 2" descr="serenade commercial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3" y="1495447"/>
            <a:ext cx="2845419" cy="46493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5315" y="3113200"/>
            <a:ext cx="1520817" cy="19738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44099" y="4064797"/>
            <a:ext cx="1836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Bacillus </a:t>
            </a:r>
            <a:r>
              <a:rPr lang="en-US" sz="2400" b="1" dirty="0"/>
              <a:t>spp.</a:t>
            </a:r>
            <a:endParaRPr lang="en-US" sz="2400" b="1" i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2974" y="1660393"/>
            <a:ext cx="4612341" cy="44995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991221" y="5087026"/>
            <a:ext cx="29898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3366FF"/>
                </a:solidFill>
              </a:rPr>
              <a:t>&gt;20 antibiotics </a:t>
            </a:r>
          </a:p>
          <a:p>
            <a:pPr algn="ctr"/>
            <a:r>
              <a:rPr lang="en-US" sz="3600" b="1" dirty="0">
                <a:solidFill>
                  <a:srgbClr val="3366FF"/>
                </a:solidFill>
              </a:rPr>
              <a:t>produced!</a:t>
            </a:r>
          </a:p>
        </p:txBody>
      </p:sp>
      <p:pic>
        <p:nvPicPr>
          <p:cNvPr id="11" name="Picture 10" descr="grapes treated with serenade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433" y="229474"/>
            <a:ext cx="3264688" cy="252033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00016" y="6401121"/>
            <a:ext cx="6921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Wu et al. </a:t>
            </a:r>
            <a:r>
              <a:rPr lang="en-US" sz="1200" i="1" dirty="0"/>
              <a:t>Sci. Rep. </a:t>
            </a:r>
            <a:r>
              <a:rPr lang="en-US" sz="1200" b="1" dirty="0"/>
              <a:t>2015</a:t>
            </a:r>
            <a:r>
              <a:rPr lang="en-US" sz="1200" dirty="0"/>
              <a:t>, </a:t>
            </a:r>
            <a:r>
              <a:rPr lang="en-US" sz="1200" i="1" dirty="0"/>
              <a:t>5</a:t>
            </a:r>
            <a:r>
              <a:rPr lang="en-US" sz="1200" dirty="0"/>
              <a:t>, 12975; http://</a:t>
            </a:r>
            <a:r>
              <a:rPr lang="en-US" sz="1200" dirty="0" err="1"/>
              <a:t>pubs.acs.org</a:t>
            </a:r>
            <a:r>
              <a:rPr lang="en-US" sz="1200" dirty="0"/>
              <a:t>/</a:t>
            </a:r>
            <a:r>
              <a:rPr lang="en-US" sz="1200" dirty="0" err="1"/>
              <a:t>cen</a:t>
            </a:r>
            <a:r>
              <a:rPr lang="en-US" sz="1200" dirty="0"/>
              <a:t>/</a:t>
            </a:r>
            <a:r>
              <a:rPr lang="en-US" sz="1200" dirty="0" err="1"/>
              <a:t>coverstory</a:t>
            </a:r>
            <a:r>
              <a:rPr lang="en-US" sz="1200" dirty="0"/>
              <a:t>/8126/print/8126greenchemistry.html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33194" y="5366929"/>
            <a:ext cx="21984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$6.6 Billion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Market by 2020</a:t>
            </a:r>
          </a:p>
        </p:txBody>
      </p:sp>
    </p:spTree>
    <p:extLst>
      <p:ext uri="{BB962C8B-B14F-4D97-AF65-F5344CB8AC3E}">
        <p14:creationId xmlns:p14="http://schemas.microsoft.com/office/powerpoint/2010/main" val="1069754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err="1"/>
              <a:t>Rhizosphere</a:t>
            </a:r>
            <a:r>
              <a:rPr lang="en-US" dirty="0"/>
              <a:t> Pseudomonads</a:t>
            </a:r>
          </a:p>
        </p:txBody>
      </p:sp>
      <p:pic>
        <p:nvPicPr>
          <p:cNvPr id="3" name="Picture 2" descr="F1.lar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452" y="1335440"/>
            <a:ext cx="5243458" cy="51082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10100" y="6289763"/>
            <a:ext cx="4055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Arp, J.; et al. </a:t>
            </a:r>
            <a:r>
              <a:rPr lang="en-US" i="1" dirty="0"/>
              <a:t>PNAS </a:t>
            </a:r>
            <a:r>
              <a:rPr lang="en-US" b="1" dirty="0"/>
              <a:t>2018</a:t>
            </a:r>
            <a:r>
              <a:rPr lang="en-US" dirty="0"/>
              <a:t>, </a:t>
            </a:r>
            <a:r>
              <a:rPr lang="en-US" i="1" dirty="0"/>
              <a:t>115</a:t>
            </a:r>
            <a:r>
              <a:rPr lang="en-US" dirty="0"/>
              <a:t>, 3758-3763.</a:t>
            </a:r>
          </a:p>
        </p:txBody>
      </p:sp>
    </p:spTree>
    <p:extLst>
      <p:ext uri="{BB962C8B-B14F-4D97-AF65-F5344CB8AC3E}">
        <p14:creationId xmlns:p14="http://schemas.microsoft.com/office/powerpoint/2010/main" val="513441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err="1"/>
              <a:t>Rhizosphere</a:t>
            </a:r>
            <a:r>
              <a:rPr lang="en-US" dirty="0"/>
              <a:t> Pseudomonads</a:t>
            </a:r>
          </a:p>
        </p:txBody>
      </p:sp>
      <p:pic>
        <p:nvPicPr>
          <p:cNvPr id="4" name="Picture 3" descr="F5.lar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000" y="1756983"/>
            <a:ext cx="8383399" cy="37659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10100" y="6289763"/>
            <a:ext cx="4055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Arp, J.; et al. </a:t>
            </a:r>
            <a:r>
              <a:rPr lang="en-US" i="1" dirty="0"/>
              <a:t>PNAS </a:t>
            </a:r>
            <a:r>
              <a:rPr lang="en-US" b="1" dirty="0"/>
              <a:t>2018</a:t>
            </a:r>
            <a:r>
              <a:rPr lang="en-US" dirty="0"/>
              <a:t>, </a:t>
            </a:r>
            <a:r>
              <a:rPr lang="en-US" i="1" dirty="0"/>
              <a:t>115</a:t>
            </a:r>
            <a:r>
              <a:rPr lang="en-US" dirty="0"/>
              <a:t>, 3758-3763.</a:t>
            </a:r>
          </a:p>
        </p:txBody>
      </p:sp>
    </p:spTree>
    <p:extLst>
      <p:ext uri="{BB962C8B-B14F-4D97-AF65-F5344CB8AC3E}">
        <p14:creationId xmlns:p14="http://schemas.microsoft.com/office/powerpoint/2010/main" val="323829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The Plant </a:t>
            </a:r>
            <a:r>
              <a:rPr lang="en-US" dirty="0" err="1"/>
              <a:t>Antibiotic’ome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2DEC2E-57A4-457F-B903-211BE1435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20" y="1162244"/>
            <a:ext cx="4483015" cy="50943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1366304"/>
            <a:ext cx="1849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phyllosphere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5657668"/>
            <a:ext cx="1694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rhizosphere</a:t>
            </a:r>
            <a:endParaRPr lang="en-US" sz="2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3022" y="1094347"/>
            <a:ext cx="4906298" cy="5350372"/>
          </a:xfrm>
          <a:prstGeom prst="rect">
            <a:avLst/>
          </a:prstGeom>
        </p:spPr>
      </p:pic>
      <p:sp>
        <p:nvSpPr>
          <p:cNvPr id="9" name="Oval 8"/>
          <p:cNvSpPr>
            <a:spLocks noChangeAspect="1"/>
          </p:cNvSpPr>
          <p:nvPr/>
        </p:nvSpPr>
        <p:spPr>
          <a:xfrm>
            <a:off x="3193906" y="2925054"/>
            <a:ext cx="404119" cy="404119"/>
          </a:xfrm>
          <a:prstGeom prst="ellipse">
            <a:avLst/>
          </a:prstGeom>
          <a:noFill/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406054" y="1046780"/>
            <a:ext cx="2347328" cy="916084"/>
          </a:xfrm>
          <a:prstGeom prst="rect">
            <a:avLst/>
          </a:prstGeom>
          <a:noFill/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>
            <a:endCxn id="9" idx="7"/>
          </p:cNvCxnSpPr>
          <p:nvPr/>
        </p:nvCxnSpPr>
        <p:spPr>
          <a:xfrm flipH="1">
            <a:off x="3538843" y="1950866"/>
            <a:ext cx="867211" cy="103337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154424" y="3521611"/>
            <a:ext cx="1332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Arabidopsis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71261" y="1008292"/>
            <a:ext cx="24416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224 strains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&gt;1,000 BGCs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Hundreds of Unknowns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899064" y="6394761"/>
            <a:ext cx="5110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Piel</a:t>
            </a:r>
            <a:r>
              <a:rPr lang="en-US" dirty="0"/>
              <a:t>, </a:t>
            </a:r>
            <a:r>
              <a:rPr lang="en-US" dirty="0" err="1"/>
              <a:t>Vorholt</a:t>
            </a:r>
            <a:r>
              <a:rPr lang="en-US" dirty="0"/>
              <a:t>, et al. </a:t>
            </a:r>
            <a:r>
              <a:rPr lang="en-US" i="1" dirty="0"/>
              <a:t>Nat. </a:t>
            </a:r>
            <a:r>
              <a:rPr lang="en-US" i="1" dirty="0" err="1"/>
              <a:t>Micriobiol</a:t>
            </a:r>
            <a:r>
              <a:rPr lang="en-US" i="1" dirty="0"/>
              <a:t>. </a:t>
            </a:r>
            <a:r>
              <a:rPr lang="en-US" b="1" dirty="0"/>
              <a:t>2018</a:t>
            </a:r>
            <a:r>
              <a:rPr lang="en-US" dirty="0"/>
              <a:t>, </a:t>
            </a:r>
            <a:r>
              <a:rPr lang="en-US" i="1" dirty="0"/>
              <a:t>3</a:t>
            </a:r>
            <a:r>
              <a:rPr lang="en-US" dirty="0"/>
              <a:t>, 909-919.</a:t>
            </a:r>
          </a:p>
        </p:txBody>
      </p:sp>
    </p:spTree>
    <p:extLst>
      <p:ext uri="{BB962C8B-B14F-4D97-AF65-F5344CB8AC3E}">
        <p14:creationId xmlns:p14="http://schemas.microsoft.com/office/powerpoint/2010/main" val="4097448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The Plant </a:t>
            </a:r>
            <a:r>
              <a:rPr lang="en-US" dirty="0" err="1"/>
              <a:t>Antibiotic’ome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99064" y="6394761"/>
            <a:ext cx="5110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Piel</a:t>
            </a:r>
            <a:r>
              <a:rPr lang="en-US" dirty="0"/>
              <a:t>, </a:t>
            </a:r>
            <a:r>
              <a:rPr lang="en-US" dirty="0" err="1"/>
              <a:t>Vorholt</a:t>
            </a:r>
            <a:r>
              <a:rPr lang="en-US" dirty="0"/>
              <a:t>, et al. </a:t>
            </a:r>
            <a:r>
              <a:rPr lang="en-US" i="1" dirty="0"/>
              <a:t>Nat. </a:t>
            </a:r>
            <a:r>
              <a:rPr lang="en-US" i="1" dirty="0" err="1"/>
              <a:t>Micriobiol</a:t>
            </a:r>
            <a:r>
              <a:rPr lang="en-US" i="1" dirty="0"/>
              <a:t>. </a:t>
            </a:r>
            <a:r>
              <a:rPr lang="en-US" b="1" dirty="0"/>
              <a:t>2018</a:t>
            </a:r>
            <a:r>
              <a:rPr lang="en-US" dirty="0"/>
              <a:t>, </a:t>
            </a:r>
            <a:r>
              <a:rPr lang="en-US" i="1" dirty="0"/>
              <a:t>3</a:t>
            </a:r>
            <a:r>
              <a:rPr lang="en-US" dirty="0"/>
              <a:t>, 909-919.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4583FA-EA9A-CB4E-BA68-34D72894B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813" y="1045027"/>
            <a:ext cx="7998373" cy="3073449"/>
          </a:xfrm>
          <a:prstGeom prst="rect">
            <a:avLst/>
          </a:prstGeom>
        </p:spPr>
      </p:pic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0F3A0A53-735F-F240-9BF9-1B25E1A93D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554" y="4268292"/>
            <a:ext cx="6343486" cy="201209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3CF6A75-B585-0248-883A-C2D1D6AEEDB0}"/>
              </a:ext>
            </a:extLst>
          </p:cNvPr>
          <p:cNvSpPr/>
          <p:nvPr/>
        </p:nvSpPr>
        <p:spPr>
          <a:xfrm>
            <a:off x="457199" y="877028"/>
            <a:ext cx="337800" cy="3185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164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00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Antibiotics from Pseudomonads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40013" t="16551"/>
          <a:stretch/>
        </p:blipFill>
        <p:spPr>
          <a:xfrm>
            <a:off x="4560306" y="3898738"/>
            <a:ext cx="4106238" cy="25624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30455" y="4041139"/>
            <a:ext cx="3439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bg1"/>
                </a:solidFill>
              </a:rPr>
              <a:t>P. </a:t>
            </a:r>
            <a:r>
              <a:rPr lang="en-US" sz="2000" b="1" i="1" dirty="0" err="1">
                <a:solidFill>
                  <a:schemeClr val="bg1"/>
                </a:solidFill>
              </a:rPr>
              <a:t>fluorescens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on tomato root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7800" y="4449713"/>
            <a:ext cx="42809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Wells, J. S.; Trejo, W. H.; Principe, P. A.; Sykes, R. B. </a:t>
            </a:r>
            <a:r>
              <a:rPr lang="en-US" i="1" dirty="0"/>
              <a:t>J. Antibiotics </a:t>
            </a:r>
            <a:r>
              <a:rPr lang="en-US" b="1" dirty="0"/>
              <a:t>1984</a:t>
            </a:r>
            <a:r>
              <a:rPr lang="en-US" dirty="0"/>
              <a:t>, 3</a:t>
            </a:r>
            <a:r>
              <a:rPr lang="en-US" i="1" dirty="0"/>
              <a:t>7</a:t>
            </a:r>
            <a:r>
              <a:rPr lang="en-US" dirty="0"/>
              <a:t>, 802-803.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Chin-A-</a:t>
            </a:r>
            <a:r>
              <a:rPr lang="en-US" dirty="0" err="1"/>
              <a:t>Woeng</a:t>
            </a:r>
            <a:r>
              <a:rPr lang="en-US" dirty="0"/>
              <a:t>, T.F.C.; et al. </a:t>
            </a:r>
            <a:r>
              <a:rPr lang="en-US" i="1" dirty="0"/>
              <a:t>Mol. Plant Microbe Interact. </a:t>
            </a:r>
            <a:r>
              <a:rPr lang="en-US" b="1" dirty="0"/>
              <a:t>1997</a:t>
            </a:r>
            <a:r>
              <a:rPr lang="en-US" dirty="0"/>
              <a:t>, </a:t>
            </a:r>
            <a:r>
              <a:rPr lang="en-US" i="1" dirty="0"/>
              <a:t>10</a:t>
            </a:r>
            <a:r>
              <a:rPr lang="en-US" dirty="0"/>
              <a:t>, 79-86.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318137"/>
            <a:ext cx="8209344" cy="227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674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/>
          <a:lstStyle/>
          <a:p>
            <a:r>
              <a:rPr lang="en-US" dirty="0"/>
              <a:t>5. State your hypothesis.</a:t>
            </a:r>
          </a:p>
        </p:txBody>
      </p:sp>
    </p:spTree>
    <p:extLst>
      <p:ext uri="{BB962C8B-B14F-4D97-AF65-F5344CB8AC3E}">
        <p14:creationId xmlns:p14="http://schemas.microsoft.com/office/powerpoint/2010/main" val="957280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1. State the problem (and emphasis why it is important).</a:t>
            </a:r>
          </a:p>
        </p:txBody>
      </p:sp>
    </p:spTree>
    <p:extLst>
      <p:ext uri="{BB962C8B-B14F-4D97-AF65-F5344CB8AC3E}">
        <p14:creationId xmlns:p14="http://schemas.microsoft.com/office/powerpoint/2010/main" val="1213137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40013" t="16551"/>
          <a:stretch/>
        </p:blipFill>
        <p:spPr>
          <a:xfrm>
            <a:off x="4640184" y="3291712"/>
            <a:ext cx="4106238" cy="25624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10333" y="3434113"/>
            <a:ext cx="3439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bg1"/>
                </a:solidFill>
              </a:rPr>
              <a:t>P. </a:t>
            </a:r>
            <a:r>
              <a:rPr lang="en-US" sz="2000" b="1" i="1" dirty="0" err="1">
                <a:solidFill>
                  <a:schemeClr val="bg1"/>
                </a:solidFill>
              </a:rPr>
              <a:t>fluorescens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on tomato root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7800" y="3434113"/>
            <a:ext cx="42809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I hypothesize that the antibiotic </a:t>
            </a:r>
            <a:r>
              <a:rPr lang="en-US" sz="2400" dirty="0" err="1"/>
              <a:t>obafluorin</a:t>
            </a:r>
            <a:r>
              <a:rPr lang="en-US" sz="2400" dirty="0"/>
              <a:t> plays a conserved protective role in plant health through pathogen suppression on the plant roots that will boost the efficacy of Pseudomonas-based plant probiotics.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51587"/>
            <a:ext cx="8209344" cy="227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391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/>
          <a:lstStyle/>
          <a:p>
            <a:r>
              <a:rPr lang="en-US" dirty="0"/>
              <a:t>6. State your goals.</a:t>
            </a:r>
          </a:p>
        </p:txBody>
      </p:sp>
    </p:spTree>
    <p:extLst>
      <p:ext uri="{BB962C8B-B14F-4D97-AF65-F5344CB8AC3E}">
        <p14:creationId xmlns:p14="http://schemas.microsoft.com/office/powerpoint/2010/main" val="1450534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40013" t="16551"/>
          <a:stretch/>
        </p:blipFill>
        <p:spPr>
          <a:xfrm>
            <a:off x="4640184" y="3291712"/>
            <a:ext cx="4106238" cy="25624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10333" y="3434113"/>
            <a:ext cx="3439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bg1"/>
                </a:solidFill>
              </a:rPr>
              <a:t>P. </a:t>
            </a:r>
            <a:r>
              <a:rPr lang="en-US" sz="2000" b="1" i="1" dirty="0" err="1">
                <a:solidFill>
                  <a:schemeClr val="bg1"/>
                </a:solidFill>
              </a:rPr>
              <a:t>fluorescens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on tomato root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7800" y="3434113"/>
            <a:ext cx="4280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I aim to evaluate the occurrence rate of </a:t>
            </a:r>
            <a:r>
              <a:rPr lang="en-US" sz="2400" dirty="0" err="1"/>
              <a:t>obafluorin</a:t>
            </a:r>
            <a:r>
              <a:rPr lang="en-US" sz="2400" dirty="0"/>
              <a:t> in the plant </a:t>
            </a:r>
            <a:r>
              <a:rPr lang="en-US" sz="2400" dirty="0" err="1"/>
              <a:t>rhizosphere</a:t>
            </a:r>
            <a:r>
              <a:rPr lang="en-US" sz="2400" dirty="0"/>
              <a:t> and elucidate the mechanistic role of </a:t>
            </a:r>
            <a:r>
              <a:rPr lang="en-US" sz="2400" dirty="0" err="1"/>
              <a:t>obafluorin</a:t>
            </a:r>
            <a:r>
              <a:rPr lang="en-US" sz="2400" dirty="0"/>
              <a:t> in plant health and pathogen suppression.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51587"/>
            <a:ext cx="8209344" cy="227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9125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40013" t="16551"/>
          <a:stretch/>
        </p:blipFill>
        <p:spPr>
          <a:xfrm>
            <a:off x="4640184" y="3291712"/>
            <a:ext cx="4106238" cy="25624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10333" y="3434113"/>
            <a:ext cx="3439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bg1"/>
                </a:solidFill>
              </a:rPr>
              <a:t>P. </a:t>
            </a:r>
            <a:r>
              <a:rPr lang="en-US" sz="2000" b="1" i="1" dirty="0" err="1">
                <a:solidFill>
                  <a:schemeClr val="bg1"/>
                </a:solidFill>
              </a:rPr>
              <a:t>fluorescens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on tomato root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7800" y="3307308"/>
            <a:ext cx="42809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If successful, my research findings will guide the use of </a:t>
            </a:r>
            <a:r>
              <a:rPr lang="en-US" sz="2400" dirty="0" err="1"/>
              <a:t>obafluorin</a:t>
            </a:r>
            <a:r>
              <a:rPr lang="en-US" sz="2400" dirty="0"/>
              <a:t> and </a:t>
            </a:r>
            <a:r>
              <a:rPr lang="en-US" sz="2400" dirty="0" err="1"/>
              <a:t>obafluorin</a:t>
            </a:r>
            <a:r>
              <a:rPr lang="en-US" sz="2400" dirty="0"/>
              <a:t>-producing antibiotics as agrochemicals and probiotics, respectively, for improving crop production and sustainability.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51587"/>
            <a:ext cx="8209344" cy="227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877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7. Outline your approach (how you will test your hypothesis) and anticipated findings (these are your specific aims).</a:t>
            </a:r>
          </a:p>
        </p:txBody>
      </p:sp>
    </p:spTree>
    <p:extLst>
      <p:ext uri="{BB962C8B-B14F-4D97-AF65-F5344CB8AC3E}">
        <p14:creationId xmlns:p14="http://schemas.microsoft.com/office/powerpoint/2010/main" val="3952051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0038"/>
            <a:ext cx="9144000" cy="2274298"/>
          </a:xfrm>
        </p:spPr>
        <p:txBody>
          <a:bodyPr>
            <a:noAutofit/>
          </a:bodyPr>
          <a:lstStyle/>
          <a:p>
            <a:r>
              <a:rPr lang="en-US" sz="3600" b="1" dirty="0"/>
              <a:t>Specific Aim 1: </a:t>
            </a:r>
            <a:br>
              <a:rPr lang="en-US" sz="3600" b="1" dirty="0"/>
            </a:br>
            <a:r>
              <a:rPr lang="en-US" sz="3600" dirty="0"/>
              <a:t>Determine the antibiotic biosynthetic capacity of </a:t>
            </a:r>
            <a:r>
              <a:rPr lang="en-US" sz="3600" dirty="0" err="1"/>
              <a:t>rhizosphere</a:t>
            </a:r>
            <a:r>
              <a:rPr lang="en-US" sz="3600" dirty="0"/>
              <a:t> Pseudomonads and assess the occurrence rate of </a:t>
            </a:r>
            <a:r>
              <a:rPr lang="en-US" sz="3600" dirty="0" err="1"/>
              <a:t>obafluorin</a:t>
            </a:r>
            <a:r>
              <a:rPr lang="en-US" sz="3600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2DEC2E-57A4-457F-B903-211BE1435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34" y="3622974"/>
            <a:ext cx="2656388" cy="301862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7200" y="3678925"/>
            <a:ext cx="1849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phyllosphere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6089513"/>
            <a:ext cx="1694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rhizosphere</a:t>
            </a:r>
            <a:endParaRPr 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906803" y="4284630"/>
            <a:ext cx="1332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Arabidopsis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/>
          <a:srcRect l="40013" t="16551"/>
          <a:stretch/>
        </p:blipFill>
        <p:spPr>
          <a:xfrm>
            <a:off x="4199422" y="2935785"/>
            <a:ext cx="2161472" cy="134884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199422" y="2898970"/>
            <a:ext cx="17071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bg1"/>
                </a:solidFill>
              </a:rPr>
              <a:t>P. </a:t>
            </a:r>
            <a:r>
              <a:rPr lang="en-US" sz="2000" b="1" i="1" dirty="0" err="1">
                <a:solidFill>
                  <a:schemeClr val="bg1"/>
                </a:solidFill>
              </a:rPr>
              <a:t>fluorescens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3235047" y="5658205"/>
            <a:ext cx="431340" cy="431308"/>
          </a:xfrm>
          <a:prstGeom prst="ellipse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>
            <a:stCxn id="2" idx="7"/>
          </p:cNvCxnSpPr>
          <p:nvPr/>
        </p:nvCxnSpPr>
        <p:spPr>
          <a:xfrm flipV="1">
            <a:off x="3603219" y="4284630"/>
            <a:ext cx="710177" cy="1436739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08196" y="5121205"/>
            <a:ext cx="416233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A plant to microbe to genes to molecule discovery platform is proposed.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/>
          <a:srcRect b="33506"/>
          <a:stretch/>
        </p:blipFill>
        <p:spPr>
          <a:xfrm>
            <a:off x="6544613" y="4274043"/>
            <a:ext cx="2004982" cy="659347"/>
          </a:xfrm>
          <a:prstGeom prst="rect">
            <a:avLst/>
          </a:prstGeom>
        </p:spPr>
      </p:pic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1231648"/>
              </p:ext>
            </p:extLst>
          </p:nvPr>
        </p:nvGraphicFramePr>
        <p:xfrm>
          <a:off x="5444627" y="3477323"/>
          <a:ext cx="2743200" cy="432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6" imgW="9512300" imgH="1498600" progId="Word.Document.12">
                  <p:embed/>
                </p:oleObj>
              </mc:Choice>
              <mc:Fallback>
                <p:oleObj name="Document" r:id="rId6" imgW="9512300" imgH="1498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4627" y="3477323"/>
                        <a:ext cx="2743200" cy="432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897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0038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b="1" dirty="0"/>
              <a:t>Specific Aim 1a: </a:t>
            </a:r>
            <a:br>
              <a:rPr lang="en-US" sz="3600" b="1" dirty="0"/>
            </a:br>
            <a:r>
              <a:rPr lang="en-US" sz="3600" dirty="0"/>
              <a:t>Build a library of </a:t>
            </a:r>
            <a:r>
              <a:rPr lang="en-US" sz="3600" dirty="0" err="1"/>
              <a:t>rhizosphere</a:t>
            </a:r>
            <a:r>
              <a:rPr lang="en-US" sz="3600" dirty="0"/>
              <a:t> Pseudomonads.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2DEC2E-57A4-457F-B903-211BE1435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29" y="1798620"/>
            <a:ext cx="4094137" cy="465242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7200" y="2141061"/>
            <a:ext cx="1849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phyllosphere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5657668"/>
            <a:ext cx="1694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rhizosphere</a:t>
            </a:r>
            <a:endParaRPr 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906803" y="3706277"/>
            <a:ext cx="1332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Arabidopsis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/>
          <a:srcRect l="40013" t="16551"/>
          <a:stretch/>
        </p:blipFill>
        <p:spPr>
          <a:xfrm>
            <a:off x="4712074" y="1430697"/>
            <a:ext cx="4106238" cy="256245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982223" y="1573098"/>
            <a:ext cx="17071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bg1"/>
                </a:solidFill>
              </a:rPr>
              <a:t>P. </a:t>
            </a:r>
            <a:r>
              <a:rPr lang="en-US" sz="2000" b="1" i="1" dirty="0" err="1">
                <a:solidFill>
                  <a:schemeClr val="bg1"/>
                </a:solidFill>
              </a:rPr>
              <a:t>fluorescens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3235047" y="5079852"/>
            <a:ext cx="431340" cy="431308"/>
          </a:xfrm>
          <a:prstGeom prst="ellipse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>
            <a:stCxn id="2" idx="7"/>
          </p:cNvCxnSpPr>
          <p:nvPr/>
        </p:nvCxnSpPr>
        <p:spPr>
          <a:xfrm flipV="1">
            <a:off x="3603219" y="3993154"/>
            <a:ext cx="1108855" cy="11498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08196" y="4777086"/>
            <a:ext cx="416233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Pseudomonads will be isolated on selective growth media from diverse soil environments.</a:t>
            </a:r>
          </a:p>
        </p:txBody>
      </p:sp>
    </p:spTree>
    <p:extLst>
      <p:ext uri="{BB962C8B-B14F-4D97-AF65-F5344CB8AC3E}">
        <p14:creationId xmlns:p14="http://schemas.microsoft.com/office/powerpoint/2010/main" val="26487673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0038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b="1" dirty="0"/>
              <a:t>Specific Aim 1b: </a:t>
            </a:r>
            <a:br>
              <a:rPr lang="en-US" sz="3600" b="1" dirty="0"/>
            </a:br>
            <a:r>
              <a:rPr lang="en-US" sz="3600" dirty="0"/>
              <a:t>Sequence genomes of Pseudomonad library.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2DEC2E-57A4-457F-B903-211BE1435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29" y="1798620"/>
            <a:ext cx="4094137" cy="465242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7200" y="2141061"/>
            <a:ext cx="1849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phyllosphere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5657668"/>
            <a:ext cx="1694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rhizosphere</a:t>
            </a:r>
            <a:endParaRPr 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906803" y="3706277"/>
            <a:ext cx="1332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Arabidopsis</a:t>
            </a:r>
          </a:p>
        </p:txBody>
      </p:sp>
      <p:sp>
        <p:nvSpPr>
          <p:cNvPr id="2" name="Oval 1"/>
          <p:cNvSpPr/>
          <p:nvPr/>
        </p:nvSpPr>
        <p:spPr>
          <a:xfrm>
            <a:off x="3235047" y="5079852"/>
            <a:ext cx="431340" cy="431308"/>
          </a:xfrm>
          <a:prstGeom prst="ellipse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>
            <a:stCxn id="2" idx="7"/>
          </p:cNvCxnSpPr>
          <p:nvPr/>
        </p:nvCxnSpPr>
        <p:spPr>
          <a:xfrm flipV="1">
            <a:off x="3603219" y="3993154"/>
            <a:ext cx="1108855" cy="11498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08196" y="4777086"/>
            <a:ext cx="416233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Genomes will be sequenced by </a:t>
            </a:r>
            <a:r>
              <a:rPr lang="en-US" sz="2400" dirty="0" err="1"/>
              <a:t>HiSeq</a:t>
            </a:r>
            <a:r>
              <a:rPr lang="en-US" sz="2400" dirty="0"/>
              <a:t> </a:t>
            </a:r>
            <a:r>
              <a:rPr lang="en-US" sz="2400" dirty="0" err="1"/>
              <a:t>Illumina</a:t>
            </a:r>
            <a:r>
              <a:rPr lang="en-US" sz="2400" dirty="0"/>
              <a:t> and assembled using Velvet software.</a:t>
            </a:r>
          </a:p>
        </p:txBody>
      </p:sp>
      <p:pic>
        <p:nvPicPr>
          <p:cNvPr id="3" name="Picture 2" descr="genomics_facility_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151" y="1875764"/>
            <a:ext cx="4001673" cy="211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9219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0038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b="1" dirty="0"/>
              <a:t>Specific Aim 1c: </a:t>
            </a:r>
            <a:br>
              <a:rPr lang="en-US" sz="3600" b="1" dirty="0"/>
            </a:br>
            <a:r>
              <a:rPr lang="en-US" sz="3600"/>
              <a:t>Identify antibiotic BGCs.</a:t>
            </a:r>
            <a:endParaRPr lang="en-US" sz="3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2DEC2E-57A4-457F-B903-211BE1435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29" y="1798620"/>
            <a:ext cx="4094137" cy="465242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7200" y="2141061"/>
            <a:ext cx="1849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phyllosphere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5657668"/>
            <a:ext cx="1694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rhizosphere</a:t>
            </a:r>
            <a:endParaRPr 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906803" y="3706277"/>
            <a:ext cx="1332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Arabidopsis</a:t>
            </a:r>
          </a:p>
        </p:txBody>
      </p:sp>
      <p:sp>
        <p:nvSpPr>
          <p:cNvPr id="2" name="Oval 1"/>
          <p:cNvSpPr/>
          <p:nvPr/>
        </p:nvSpPr>
        <p:spPr>
          <a:xfrm>
            <a:off x="3235047" y="5079852"/>
            <a:ext cx="431340" cy="431308"/>
          </a:xfrm>
          <a:prstGeom prst="ellipse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>
            <a:stCxn id="2" idx="7"/>
          </p:cNvCxnSpPr>
          <p:nvPr/>
        </p:nvCxnSpPr>
        <p:spPr>
          <a:xfrm flipV="1">
            <a:off x="3603219" y="2708151"/>
            <a:ext cx="1524930" cy="24348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08196" y="4512057"/>
            <a:ext cx="41623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Antibiotic biosynthetic gene clusters will be identified using </a:t>
            </a:r>
            <a:r>
              <a:rPr lang="en-US" sz="2400" dirty="0" err="1"/>
              <a:t>Antismash</a:t>
            </a:r>
            <a:r>
              <a:rPr lang="en-US" sz="2400" dirty="0"/>
              <a:t> analysis and structures will be predicted using GRAPE software.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b="33506"/>
          <a:stretch/>
        </p:blipFill>
        <p:spPr>
          <a:xfrm>
            <a:off x="5335779" y="3069737"/>
            <a:ext cx="3319365" cy="1091588"/>
          </a:xfrm>
          <a:prstGeom prst="rect">
            <a:avLst/>
          </a:prstGeom>
        </p:spPr>
      </p:pic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2039166"/>
              </p:ext>
            </p:extLst>
          </p:nvPr>
        </p:nvGraphicFramePr>
        <p:xfrm>
          <a:off x="4198535" y="1987426"/>
          <a:ext cx="4572000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5" imgW="9512300" imgH="1498600" progId="Word.Document.12">
                  <p:embed/>
                </p:oleObj>
              </mc:Choice>
              <mc:Fallback>
                <p:oleObj name="Document" r:id="rId5" imgW="9512300" imgH="1498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98535" y="1987426"/>
                        <a:ext cx="4572000" cy="72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66904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8. Teach your committee members (what they need to know to understand your approach).</a:t>
            </a:r>
          </a:p>
        </p:txBody>
      </p:sp>
    </p:spTree>
    <p:extLst>
      <p:ext uri="{BB962C8B-B14F-4D97-AF65-F5344CB8AC3E}">
        <p14:creationId xmlns:p14="http://schemas.microsoft.com/office/powerpoint/2010/main" val="4215657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864F4-8D45-724F-8C7E-A625B0AAD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>
            <a:noAutofit/>
          </a:bodyPr>
          <a:lstStyle/>
          <a:p>
            <a:r>
              <a:rPr lang="en-US" sz="7200" dirty="0">
                <a:solidFill>
                  <a:srgbClr val="004080"/>
                </a:solidFill>
              </a:rPr>
              <a:t>7,638,965,495</a:t>
            </a:r>
          </a:p>
        </p:txBody>
      </p:sp>
    </p:spTree>
    <p:extLst>
      <p:ext uri="{BB962C8B-B14F-4D97-AF65-F5344CB8AC3E}">
        <p14:creationId xmlns:p14="http://schemas.microsoft.com/office/powerpoint/2010/main" val="12458939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9. Summarize your preliminary findings (if available).</a:t>
            </a:r>
          </a:p>
        </p:txBody>
      </p:sp>
    </p:spTree>
    <p:extLst>
      <p:ext uri="{BB962C8B-B14F-4D97-AF65-F5344CB8AC3E}">
        <p14:creationId xmlns:p14="http://schemas.microsoft.com/office/powerpoint/2010/main" val="2837043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10. Anticipated challenges &amp; pitfalls (How will you handle these?).</a:t>
            </a:r>
          </a:p>
        </p:txBody>
      </p:sp>
    </p:spTree>
    <p:extLst>
      <p:ext uri="{BB962C8B-B14F-4D97-AF65-F5344CB8AC3E}">
        <p14:creationId xmlns:p14="http://schemas.microsoft.com/office/powerpoint/2010/main" val="16956156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11. Impact statement (if successful, my PhD research will </a:t>
            </a:r>
            <a:r>
              <a:rPr lang="mr-IN" dirty="0"/>
              <a:t>…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223449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Remember, you are telling a story (that is still being written).</a:t>
            </a:r>
          </a:p>
        </p:txBody>
      </p:sp>
    </p:spTree>
    <p:extLst>
      <p:ext uri="{BB962C8B-B14F-4D97-AF65-F5344CB8AC3E}">
        <p14:creationId xmlns:p14="http://schemas.microsoft.com/office/powerpoint/2010/main" val="41192490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286" y="418836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Not a bedtime story.</a:t>
            </a:r>
          </a:p>
        </p:txBody>
      </p:sp>
      <p:pic>
        <p:nvPicPr>
          <p:cNvPr id="3" name="Picture 2" descr="8b9facc722483ecab760e9a8bcb7546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63" y="1747303"/>
            <a:ext cx="3139194" cy="235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5190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56413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Not a horror story.</a:t>
            </a:r>
          </a:p>
        </p:txBody>
      </p:sp>
      <p:pic>
        <p:nvPicPr>
          <p:cNvPr id="4" name="Picture 3" descr="When-you-were-a-little-kid-you-used-to-hate-bedtim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4736" y="1745886"/>
            <a:ext cx="3613529" cy="241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1993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15" y="416797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But an adventure.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514" y="1701120"/>
            <a:ext cx="4593051" cy="258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78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864F4-8D45-724F-8C7E-A625B0AAD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>
            <a:noAutofit/>
          </a:bodyPr>
          <a:lstStyle/>
          <a:p>
            <a:r>
              <a:rPr lang="en-US" sz="7200" dirty="0">
                <a:solidFill>
                  <a:srgbClr val="C00000"/>
                </a:solidFill>
              </a:rPr>
              <a:t>9</a:t>
            </a:r>
            <a:r>
              <a:rPr lang="en-US" sz="7200" dirty="0">
                <a:solidFill>
                  <a:srgbClr val="004080"/>
                </a:solidFill>
              </a:rPr>
              <a:t>,638,965,495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E3C1166-E4C2-FD40-BAE8-E078DC268795}"/>
              </a:ext>
            </a:extLst>
          </p:cNvPr>
          <p:cNvSpPr txBox="1">
            <a:spLocks/>
          </p:cNvSpPr>
          <p:nvPr/>
        </p:nvSpPr>
        <p:spPr>
          <a:xfrm>
            <a:off x="457200" y="35078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dirty="0"/>
              <a:t>By 2050 …</a:t>
            </a:r>
          </a:p>
        </p:txBody>
      </p:sp>
    </p:spTree>
    <p:extLst>
      <p:ext uri="{BB962C8B-B14F-4D97-AF65-F5344CB8AC3E}">
        <p14:creationId xmlns:p14="http://schemas.microsoft.com/office/powerpoint/2010/main" val="3161208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Feeding the Growing World</a:t>
            </a:r>
          </a:p>
        </p:txBody>
      </p:sp>
      <p:pic>
        <p:nvPicPr>
          <p:cNvPr id="4" name="Picture 3" descr="steinmetzb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96" y="1058918"/>
            <a:ext cx="6959808" cy="52164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94237" y="6369968"/>
            <a:ext cx="67555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www.nationalgeographic.com</a:t>
            </a:r>
            <a:r>
              <a:rPr lang="en-US" dirty="0"/>
              <a:t>/</a:t>
            </a:r>
            <a:r>
              <a:rPr lang="en-US" dirty="0" err="1"/>
              <a:t>foodfeatures</a:t>
            </a:r>
            <a:r>
              <a:rPr lang="en-US" dirty="0"/>
              <a:t>/feeding-9-billion/</a:t>
            </a:r>
          </a:p>
        </p:txBody>
      </p:sp>
    </p:spTree>
    <p:extLst>
      <p:ext uri="{BB962C8B-B14F-4D97-AF65-F5344CB8AC3E}">
        <p14:creationId xmlns:p14="http://schemas.microsoft.com/office/powerpoint/2010/main" val="3246799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248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2. State your proposed solution(s).</a:t>
            </a:r>
          </a:p>
        </p:txBody>
      </p:sp>
    </p:spTree>
    <p:extLst>
      <p:ext uri="{BB962C8B-B14F-4D97-AF65-F5344CB8AC3E}">
        <p14:creationId xmlns:p14="http://schemas.microsoft.com/office/powerpoint/2010/main" val="201670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The Plant </a:t>
            </a:r>
            <a:r>
              <a:rPr lang="en-US" dirty="0" err="1"/>
              <a:t>Microbiome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2DEC2E-57A4-457F-B903-211BE1435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20" y="1162244"/>
            <a:ext cx="4483015" cy="50943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1366304"/>
            <a:ext cx="1849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phyllosphere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5657668"/>
            <a:ext cx="1694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rhizosphere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422061" y="1385547"/>
            <a:ext cx="3307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 million microbes/cm</a:t>
            </a:r>
            <a:r>
              <a:rPr lang="en-US" sz="2400" b="1" baseline="30000" dirty="0"/>
              <a:t>2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422061" y="5657668"/>
            <a:ext cx="3905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 billion microbes/gram soil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7959" y="2684559"/>
            <a:ext cx="873652" cy="109206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5839" y="2684559"/>
            <a:ext cx="799185" cy="79918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150354" y="2315227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40"/>
                </a:solidFill>
              </a:rPr>
              <a:t>commensals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54246" y="231522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004080"/>
                </a:solidFill>
              </a:rPr>
              <a:t>beneficials</a:t>
            </a:r>
            <a:endParaRPr lang="en-US" b="1" dirty="0">
              <a:solidFill>
                <a:srgbClr val="00408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79093" y="4595076"/>
            <a:ext cx="1192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800000"/>
                </a:solidFill>
              </a:rPr>
              <a:t>pathogens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9093" y="3670143"/>
            <a:ext cx="1414603" cy="924933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457200" y="6314312"/>
            <a:ext cx="71610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monsanto.com</a:t>
            </a:r>
            <a:r>
              <a:rPr lang="en-US" dirty="0"/>
              <a:t>/app/uploads/2017/06/the-plant-</a:t>
            </a:r>
            <a:r>
              <a:rPr lang="en-US" dirty="0" err="1"/>
              <a:t>microbiome.pdf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436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The Plant </a:t>
            </a:r>
            <a:r>
              <a:rPr lang="en-US" dirty="0" err="1"/>
              <a:t>Microbiome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37344" y="5166821"/>
            <a:ext cx="11012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control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97442" y="5166821"/>
            <a:ext cx="7721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+</a:t>
            </a:r>
            <a:r>
              <a:rPr lang="en-US" sz="2400" b="1" dirty="0" err="1"/>
              <a:t>Mn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448176" y="5166821"/>
            <a:ext cx="21049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autoclaved soil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22766" y="6289014"/>
            <a:ext cx="441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Boyd, H. W. </a:t>
            </a:r>
            <a:r>
              <a:rPr lang="en-US" i="1" dirty="0"/>
              <a:t>Plant and Soil </a:t>
            </a:r>
            <a:r>
              <a:rPr lang="en-US" b="1" dirty="0"/>
              <a:t>1971</a:t>
            </a:r>
            <a:r>
              <a:rPr lang="en-US" dirty="0"/>
              <a:t>, </a:t>
            </a:r>
            <a:r>
              <a:rPr lang="en-US" i="1" dirty="0"/>
              <a:t>34</a:t>
            </a:r>
            <a:r>
              <a:rPr lang="en-US" dirty="0"/>
              <a:t>, 133-144.</a:t>
            </a:r>
          </a:p>
        </p:txBody>
      </p:sp>
      <p:pic>
        <p:nvPicPr>
          <p:cNvPr id="9" name="Picture 8" descr="A close up of food&#10;&#10;Description automatically generated">
            <a:extLst>
              <a:ext uri="{FF2B5EF4-FFF2-40B4-BE49-F238E27FC236}">
                <a16:creationId xmlns:a16="http://schemas.microsoft.com/office/drawing/2014/main" id="{042A572A-5BBE-6B48-BBE5-9DBB6A11FC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352" r="20817" b="23766"/>
          <a:stretch/>
        </p:blipFill>
        <p:spPr>
          <a:xfrm>
            <a:off x="562892" y="1078947"/>
            <a:ext cx="8018215" cy="405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143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084" y="0"/>
            <a:ext cx="5077305" cy="1674208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Plant Probiotics</a:t>
            </a:r>
            <a:br>
              <a:rPr lang="en-US" dirty="0"/>
            </a:br>
            <a:r>
              <a:rPr lang="en-US" dirty="0"/>
              <a:t>(seed treatments)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947288" y="522060"/>
            <a:ext cx="21282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$4.7 Billion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Market in 2018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84" y="2020595"/>
            <a:ext cx="4194406" cy="293608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83417" y="5818582"/>
            <a:ext cx="24690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00FF"/>
                </a:solidFill>
              </a:rPr>
              <a:t>Rhizobia (</a:t>
            </a:r>
            <a:r>
              <a:rPr lang="en-US" sz="2000" b="1" dirty="0" err="1">
                <a:solidFill>
                  <a:srgbClr val="0000FF"/>
                </a:solidFill>
              </a:rPr>
              <a:t>Andermatt</a:t>
            </a:r>
            <a:r>
              <a:rPr lang="en-US" sz="2000" b="1" dirty="0">
                <a:solidFill>
                  <a:srgbClr val="0000FF"/>
                </a:solidFill>
              </a:rPr>
              <a:t>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56084" y="5105319"/>
            <a:ext cx="44474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www.andermattbiocontrol.com</a:t>
            </a:r>
            <a:r>
              <a:rPr lang="en-US" sz="1400" dirty="0"/>
              <a:t>/sites/products/</a:t>
            </a:r>
            <a:r>
              <a:rPr lang="en-US" sz="1400" dirty="0" err="1"/>
              <a:t>biostimulants-bioinnoculants</a:t>
            </a:r>
            <a:r>
              <a:rPr lang="en-US" sz="1400" dirty="0"/>
              <a:t>/rhizobia-</a:t>
            </a:r>
            <a:r>
              <a:rPr lang="en-US" sz="1400" dirty="0" err="1"/>
              <a:t>soybean.html</a:t>
            </a:r>
            <a:endParaRPr lang="en-US" sz="14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1417" y="2020595"/>
            <a:ext cx="1928074" cy="293608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1651" y="2020595"/>
            <a:ext cx="1975347" cy="293608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5003578" y="5110696"/>
            <a:ext cx="38753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newleafsym.com</a:t>
            </a:r>
            <a:r>
              <a:rPr lang="en-US" sz="1400" dirty="0"/>
              <a:t>/see-what-</a:t>
            </a:r>
            <a:r>
              <a:rPr lang="en-US" sz="1400" dirty="0" err="1"/>
              <a:t>terrasym</a:t>
            </a:r>
            <a:r>
              <a:rPr lang="en-US" sz="1400" dirty="0"/>
              <a:t>-technology-looks-like/terrasym-401/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699776" y="5818582"/>
            <a:ext cx="2334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00FF"/>
                </a:solidFill>
              </a:rPr>
              <a:t>Terrasym</a:t>
            </a:r>
            <a:r>
              <a:rPr lang="en-US" sz="2000" b="1" dirty="0">
                <a:solidFill>
                  <a:srgbClr val="0000FF"/>
                </a:solidFill>
              </a:rPr>
              <a:t> (</a:t>
            </a:r>
            <a:r>
              <a:rPr lang="en-US" sz="2000" b="1" dirty="0" err="1">
                <a:solidFill>
                  <a:srgbClr val="0000FF"/>
                </a:solidFill>
              </a:rPr>
              <a:t>NewLeaf</a:t>
            </a:r>
            <a:r>
              <a:rPr lang="en-US" sz="2000" b="1" dirty="0">
                <a:solidFill>
                  <a:srgbClr val="0000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2324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1246</Words>
  <Application>Microsoft Macintosh PowerPoint</Application>
  <PresentationFormat>On-screen Show (4:3)</PresentationFormat>
  <Paragraphs>175</Paragraphs>
  <Slides>36</Slides>
  <Notes>19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Office Theme</vt:lpstr>
      <vt:lpstr>Document</vt:lpstr>
      <vt:lpstr>How to crush your pre-thesis talk</vt:lpstr>
      <vt:lpstr>1. State the problem (and emphasis why it is important).</vt:lpstr>
      <vt:lpstr>7,638,965,495</vt:lpstr>
      <vt:lpstr>9,638,965,495</vt:lpstr>
      <vt:lpstr>Feeding the Growing World</vt:lpstr>
      <vt:lpstr>2. State your proposed solution(s).</vt:lpstr>
      <vt:lpstr>The Plant Microbiome</vt:lpstr>
      <vt:lpstr>The Plant Microbiome</vt:lpstr>
      <vt:lpstr>Plant Probiotics (seed treatments)</vt:lpstr>
      <vt:lpstr>3. Identify knowledge gaps (and describe why they must be filled to advance the field).</vt:lpstr>
      <vt:lpstr>Plant Probiotics (seed treatments)</vt:lpstr>
      <vt:lpstr>4. Summarize past and current efforts to fill these knowledge gaps.</vt:lpstr>
      <vt:lpstr>Biopesticides (leaf treatments)</vt:lpstr>
      <vt:lpstr>Rhizosphere Pseudomonads</vt:lpstr>
      <vt:lpstr>Rhizosphere Pseudomonads</vt:lpstr>
      <vt:lpstr>The Plant Antibiotic’ome</vt:lpstr>
      <vt:lpstr>The Plant Antibiotic’ome</vt:lpstr>
      <vt:lpstr>Antibiotics from Pseudomonads</vt:lpstr>
      <vt:lpstr>5. State your hypothesis.</vt:lpstr>
      <vt:lpstr>PowerPoint Presentation</vt:lpstr>
      <vt:lpstr>6. State your goals.</vt:lpstr>
      <vt:lpstr>PowerPoint Presentation</vt:lpstr>
      <vt:lpstr>PowerPoint Presentation</vt:lpstr>
      <vt:lpstr>7. Outline your approach (how you will test your hypothesis) and anticipated findings (these are your specific aims).</vt:lpstr>
      <vt:lpstr>Specific Aim 1:  Determine the antibiotic biosynthetic capacity of rhizosphere Pseudomonads and assess the occurrence rate of obafluorin.</vt:lpstr>
      <vt:lpstr>Specific Aim 1a:  Build a library of rhizosphere Pseudomonads.</vt:lpstr>
      <vt:lpstr>Specific Aim 1b:  Sequence genomes of Pseudomonad library.</vt:lpstr>
      <vt:lpstr>Specific Aim 1c:  Identify antibiotic BGCs.</vt:lpstr>
      <vt:lpstr>8. Teach your committee members (what they need to know to understand your approach).</vt:lpstr>
      <vt:lpstr>9. Summarize your preliminary findings (if available).</vt:lpstr>
      <vt:lpstr>10. Anticipated challenges &amp; pitfalls (How will you handle these?).</vt:lpstr>
      <vt:lpstr>11. Impact statement (if successful, my PhD research will …)</vt:lpstr>
      <vt:lpstr>Remember, you are telling a story (that is still being written).</vt:lpstr>
      <vt:lpstr>Not a bedtime story.</vt:lpstr>
      <vt:lpstr>Not a horror story.</vt:lpstr>
      <vt:lpstr>But an adventure.</vt:lpstr>
    </vt:vector>
  </TitlesOfParts>
  <Company>Washington University in St. Louis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β-Lactone Natural Products  from the Rhizosphere  Microbiome</dc:title>
  <dc:creator>Timothy Wencewicz</dc:creator>
  <cp:lastModifiedBy>Wencewicz, Timothy</cp:lastModifiedBy>
  <cp:revision>36</cp:revision>
  <dcterms:created xsi:type="dcterms:W3CDTF">2019-09-23T19:22:50Z</dcterms:created>
  <dcterms:modified xsi:type="dcterms:W3CDTF">2024-10-17T16:20:12Z</dcterms:modified>
</cp:coreProperties>
</file>

<file path=docProps/thumbnail.jpeg>
</file>